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ela Gothic One" charset="1" panose="00000500000000000000"/>
      <p:regular r:id="rId15"/>
    </p:embeddedFont>
    <p:embeddedFont>
      <p:font typeface="DM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jnCbIhZU.mp4" Type="http://schemas.openxmlformats.org/officeDocument/2006/relationships/video"/><Relationship Id="rId4" Target="../media/VAGjnCbIhZU.mp4" Type="http://schemas.microsoft.com/office/2007/relationships/media"/><Relationship Id="rId5" Target="../media/image1.png" Type="http://schemas.openxmlformats.org/officeDocument/2006/relationships/image"/><Relationship Id="rId6" Target="../media/VAGjnCbIhZU.mp4" Type="http://schemas.openxmlformats.org/officeDocument/2006/relationships/video"/><Relationship Id="rId7" Target="../media/VAGjnCbIhZU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VAGjnHRCmgQ.mp4" Type="http://schemas.openxmlformats.org/officeDocument/2006/relationships/video"/><Relationship Id="rId5" Target="../media/VAGjnHRCmgQ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VAGjnKPmBZU.mp4" Type="http://schemas.openxmlformats.org/officeDocument/2006/relationships/video"/><Relationship Id="rId5" Target="../media/VAGjnKPmBZU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05886" y="2870895"/>
            <a:ext cx="9534228" cy="3563541"/>
            <a:chOff x="0" y="0"/>
            <a:chExt cx="12712303" cy="4751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12303" cy="4751388"/>
            </a:xfrm>
            <a:custGeom>
              <a:avLst/>
              <a:gdLst/>
              <a:ahLst/>
              <a:cxnLst/>
              <a:rect r="r" b="b" t="t" l="l"/>
              <a:pathLst>
                <a:path h="4751388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4751388"/>
                  </a:lnTo>
                  <a:lnTo>
                    <a:pt x="0" y="4751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712303" cy="47799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AI : Customer Segmentation Using Unsupervised Learning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05886" y="8065889"/>
            <a:ext cx="9534228" cy="433388"/>
            <a:chOff x="0" y="0"/>
            <a:chExt cx="12712303" cy="577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2303" cy="577850"/>
            </a:xfrm>
            <a:custGeom>
              <a:avLst/>
              <a:gdLst/>
              <a:ahLst/>
              <a:cxnLst/>
              <a:rect r="r" b="b" t="t" l="l"/>
              <a:pathLst>
                <a:path h="5778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By : Nancy Gupta, Piyush Jain, Samay Verma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811" y="0"/>
            <a:ext cx="18284189" cy="2117919"/>
          </a:xfrm>
          <a:custGeom>
            <a:avLst/>
            <a:gdLst/>
            <a:ahLst/>
            <a:cxnLst/>
            <a:rect r="r" b="b" t="t" l="l"/>
            <a:pathLst>
              <a:path h="2117919" w="18284189">
                <a:moveTo>
                  <a:pt x="0" y="0"/>
                </a:moveTo>
                <a:lnTo>
                  <a:pt x="18284189" y="0"/>
                </a:lnTo>
                <a:lnTo>
                  <a:pt x="18284189" y="2117919"/>
                </a:lnTo>
                <a:lnTo>
                  <a:pt x="0" y="211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91019"/>
          </a:xfrm>
          <a:custGeom>
            <a:avLst/>
            <a:gdLst/>
            <a:ahLst/>
            <a:cxnLst/>
            <a:rect r="r" b="b" t="t" l="l"/>
            <a:pathLst>
              <a:path h="10291019" w="6858000">
                <a:moveTo>
                  <a:pt x="0" y="0"/>
                </a:moveTo>
                <a:lnTo>
                  <a:pt x="6858000" y="0"/>
                </a:lnTo>
                <a:lnTo>
                  <a:pt x="6858000" y="10291019"/>
                </a:lnTo>
                <a:lnTo>
                  <a:pt x="0" y="10291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" t="0" r="-19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278755" y="1095226"/>
            <a:ext cx="6300341" cy="8100566"/>
          </a:xfrm>
          <a:custGeom>
            <a:avLst/>
            <a:gdLst/>
            <a:ahLst/>
            <a:cxnLst/>
            <a:rect r="r" b="b" t="t" l="l"/>
            <a:pathLst>
              <a:path h="8100566" w="6300341">
                <a:moveTo>
                  <a:pt x="0" y="0"/>
                </a:moveTo>
                <a:lnTo>
                  <a:pt x="6300341" y="0"/>
                </a:lnTo>
                <a:lnTo>
                  <a:pt x="6300341" y="8100566"/>
                </a:lnTo>
                <a:lnTo>
                  <a:pt x="0" y="810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" t="0" r="-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38455" y="613172"/>
            <a:ext cx="9869091" cy="1466850"/>
            <a:chOff x="0" y="0"/>
            <a:chExt cx="13158788" cy="195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58789" cy="1955800"/>
            </a:xfrm>
            <a:custGeom>
              <a:avLst/>
              <a:gdLst/>
              <a:ahLst/>
              <a:cxnLst/>
              <a:rect r="r" b="b" t="t" l="l"/>
              <a:pathLst>
                <a:path h="1955800" w="13158789">
                  <a:moveTo>
                    <a:pt x="0" y="0"/>
                  </a:moveTo>
                  <a:lnTo>
                    <a:pt x="13158789" y="0"/>
                  </a:lnTo>
                  <a:lnTo>
                    <a:pt x="13158789" y="1955800"/>
                  </a:lnTo>
                  <a:lnTo>
                    <a:pt x="0" y="195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3158788" cy="1984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0"/>
                </a:lnSpc>
              </a:pPr>
              <a:r>
                <a:rPr lang="en-US" sz="4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What is Customer Segmentation?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33692" y="2409676"/>
            <a:ext cx="9878616" cy="1332011"/>
            <a:chOff x="0" y="0"/>
            <a:chExt cx="13171488" cy="17760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3158851" cy="1763268"/>
            </a:xfrm>
            <a:custGeom>
              <a:avLst/>
              <a:gdLst/>
              <a:ahLst/>
              <a:cxnLst/>
              <a:rect r="r" b="b" t="t" l="l"/>
              <a:pathLst>
                <a:path h="1763268" w="13158851">
                  <a:moveTo>
                    <a:pt x="0" y="124841"/>
                  </a:moveTo>
                  <a:cubicBezTo>
                    <a:pt x="0" y="55880"/>
                    <a:pt x="56261" y="0"/>
                    <a:pt x="125730" y="0"/>
                  </a:cubicBezTo>
                  <a:lnTo>
                    <a:pt x="13033121" y="0"/>
                  </a:lnTo>
                  <a:cubicBezTo>
                    <a:pt x="13102589" y="0"/>
                    <a:pt x="13158851" y="55880"/>
                    <a:pt x="13158851" y="124841"/>
                  </a:cubicBezTo>
                  <a:lnTo>
                    <a:pt x="13158851" y="1638427"/>
                  </a:lnTo>
                  <a:cubicBezTo>
                    <a:pt x="13158851" y="1707388"/>
                    <a:pt x="13102589" y="1763268"/>
                    <a:pt x="13033121" y="1763268"/>
                  </a:cubicBezTo>
                  <a:lnTo>
                    <a:pt x="125730" y="1763268"/>
                  </a:lnTo>
                  <a:cubicBezTo>
                    <a:pt x="56261" y="1763268"/>
                    <a:pt x="0" y="1707388"/>
                    <a:pt x="0" y="1638427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71551" cy="1775968"/>
            </a:xfrm>
            <a:custGeom>
              <a:avLst/>
              <a:gdLst/>
              <a:ahLst/>
              <a:cxnLst/>
              <a:rect r="r" b="b" t="t" l="l"/>
              <a:pathLst>
                <a:path h="1775968" w="13171551">
                  <a:moveTo>
                    <a:pt x="0" y="131191"/>
                  </a:moveTo>
                  <a:cubicBezTo>
                    <a:pt x="0" y="58674"/>
                    <a:pt x="59182" y="0"/>
                    <a:pt x="132080" y="0"/>
                  </a:cubicBezTo>
                  <a:lnTo>
                    <a:pt x="13039471" y="0"/>
                  </a:lnTo>
                  <a:lnTo>
                    <a:pt x="13039471" y="6350"/>
                  </a:lnTo>
                  <a:lnTo>
                    <a:pt x="13039471" y="0"/>
                  </a:lnTo>
                  <a:cubicBezTo>
                    <a:pt x="13112369" y="0"/>
                    <a:pt x="13171551" y="58674"/>
                    <a:pt x="13171551" y="131191"/>
                  </a:cubicBezTo>
                  <a:lnTo>
                    <a:pt x="13165201" y="131191"/>
                  </a:lnTo>
                  <a:lnTo>
                    <a:pt x="13171551" y="131191"/>
                  </a:lnTo>
                  <a:lnTo>
                    <a:pt x="13171551" y="1644777"/>
                  </a:lnTo>
                  <a:lnTo>
                    <a:pt x="13165201" y="1644777"/>
                  </a:lnTo>
                  <a:lnTo>
                    <a:pt x="13171551" y="1644777"/>
                  </a:lnTo>
                  <a:cubicBezTo>
                    <a:pt x="13171551" y="1717294"/>
                    <a:pt x="13112369" y="1775968"/>
                    <a:pt x="13039471" y="1775968"/>
                  </a:cubicBezTo>
                  <a:lnTo>
                    <a:pt x="13039471" y="1769618"/>
                  </a:lnTo>
                  <a:lnTo>
                    <a:pt x="13039471" y="1775968"/>
                  </a:lnTo>
                  <a:lnTo>
                    <a:pt x="132080" y="1775968"/>
                  </a:lnTo>
                  <a:lnTo>
                    <a:pt x="132080" y="1769618"/>
                  </a:lnTo>
                  <a:lnTo>
                    <a:pt x="132080" y="1775968"/>
                  </a:lnTo>
                  <a:cubicBezTo>
                    <a:pt x="59182" y="1775968"/>
                    <a:pt x="0" y="1717294"/>
                    <a:pt x="0" y="1644777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1644777"/>
                  </a:lnTo>
                  <a:lnTo>
                    <a:pt x="6350" y="1644777"/>
                  </a:lnTo>
                  <a:lnTo>
                    <a:pt x="12700" y="1644777"/>
                  </a:lnTo>
                  <a:cubicBezTo>
                    <a:pt x="12700" y="1710182"/>
                    <a:pt x="66040" y="1763268"/>
                    <a:pt x="132080" y="1763268"/>
                  </a:cubicBezTo>
                  <a:lnTo>
                    <a:pt x="13039471" y="1763268"/>
                  </a:lnTo>
                  <a:cubicBezTo>
                    <a:pt x="13105385" y="1763268"/>
                    <a:pt x="13158851" y="1710182"/>
                    <a:pt x="13158851" y="1644777"/>
                  </a:cubicBezTo>
                  <a:lnTo>
                    <a:pt x="13158851" y="131191"/>
                  </a:lnTo>
                  <a:cubicBezTo>
                    <a:pt x="13158851" y="65786"/>
                    <a:pt x="13105510" y="12700"/>
                    <a:pt x="13039471" y="12700"/>
                  </a:cubicBezTo>
                  <a:lnTo>
                    <a:pt x="132080" y="12700"/>
                  </a:lnTo>
                  <a:lnTo>
                    <a:pt x="132080" y="6350"/>
                  </a:lnTo>
                  <a:lnTo>
                    <a:pt x="132080" y="12700"/>
                  </a:lnTo>
                  <a:cubicBezTo>
                    <a:pt x="66040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70924" y="2646909"/>
            <a:ext cx="2934444" cy="366861"/>
            <a:chOff x="0" y="0"/>
            <a:chExt cx="3912592" cy="4891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12592" cy="489148"/>
            </a:xfrm>
            <a:custGeom>
              <a:avLst/>
              <a:gdLst/>
              <a:ahLst/>
              <a:cxnLst/>
              <a:rect r="r" b="b" t="t" l="l"/>
              <a:pathLst>
                <a:path h="489148" w="3912592">
                  <a:moveTo>
                    <a:pt x="0" y="0"/>
                  </a:moveTo>
                  <a:lnTo>
                    <a:pt x="3912592" y="0"/>
                  </a:lnTo>
                  <a:lnTo>
                    <a:pt x="3912592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3912592" cy="498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249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Definition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70924" y="3147566"/>
            <a:ext cx="9404151" cy="356890"/>
            <a:chOff x="0" y="0"/>
            <a:chExt cx="12538868" cy="4758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Divide customers by shared traits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33692" y="3955107"/>
            <a:ext cx="9878616" cy="1332011"/>
            <a:chOff x="0" y="0"/>
            <a:chExt cx="13171488" cy="17760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158851" cy="1763268"/>
            </a:xfrm>
            <a:custGeom>
              <a:avLst/>
              <a:gdLst/>
              <a:ahLst/>
              <a:cxnLst/>
              <a:rect r="r" b="b" t="t" l="l"/>
              <a:pathLst>
                <a:path h="1763268" w="13158851">
                  <a:moveTo>
                    <a:pt x="0" y="124841"/>
                  </a:moveTo>
                  <a:cubicBezTo>
                    <a:pt x="0" y="55880"/>
                    <a:pt x="56261" y="0"/>
                    <a:pt x="125730" y="0"/>
                  </a:cubicBezTo>
                  <a:lnTo>
                    <a:pt x="13033121" y="0"/>
                  </a:lnTo>
                  <a:cubicBezTo>
                    <a:pt x="13102589" y="0"/>
                    <a:pt x="13158851" y="55880"/>
                    <a:pt x="13158851" y="124841"/>
                  </a:cubicBezTo>
                  <a:lnTo>
                    <a:pt x="13158851" y="1638427"/>
                  </a:lnTo>
                  <a:cubicBezTo>
                    <a:pt x="13158851" y="1707388"/>
                    <a:pt x="13102589" y="1763268"/>
                    <a:pt x="13033121" y="1763268"/>
                  </a:cubicBezTo>
                  <a:lnTo>
                    <a:pt x="125730" y="1763268"/>
                  </a:lnTo>
                  <a:cubicBezTo>
                    <a:pt x="56261" y="1763268"/>
                    <a:pt x="0" y="1707388"/>
                    <a:pt x="0" y="1638427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71551" cy="1775968"/>
            </a:xfrm>
            <a:custGeom>
              <a:avLst/>
              <a:gdLst/>
              <a:ahLst/>
              <a:cxnLst/>
              <a:rect r="r" b="b" t="t" l="l"/>
              <a:pathLst>
                <a:path h="1775968" w="13171551">
                  <a:moveTo>
                    <a:pt x="0" y="131191"/>
                  </a:moveTo>
                  <a:cubicBezTo>
                    <a:pt x="0" y="58674"/>
                    <a:pt x="59182" y="0"/>
                    <a:pt x="132080" y="0"/>
                  </a:cubicBezTo>
                  <a:lnTo>
                    <a:pt x="13039471" y="0"/>
                  </a:lnTo>
                  <a:lnTo>
                    <a:pt x="13039471" y="6350"/>
                  </a:lnTo>
                  <a:lnTo>
                    <a:pt x="13039471" y="0"/>
                  </a:lnTo>
                  <a:cubicBezTo>
                    <a:pt x="13112369" y="0"/>
                    <a:pt x="13171551" y="58674"/>
                    <a:pt x="13171551" y="131191"/>
                  </a:cubicBezTo>
                  <a:lnTo>
                    <a:pt x="13165201" y="131191"/>
                  </a:lnTo>
                  <a:lnTo>
                    <a:pt x="13171551" y="131191"/>
                  </a:lnTo>
                  <a:lnTo>
                    <a:pt x="13171551" y="1644777"/>
                  </a:lnTo>
                  <a:lnTo>
                    <a:pt x="13165201" y="1644777"/>
                  </a:lnTo>
                  <a:lnTo>
                    <a:pt x="13171551" y="1644777"/>
                  </a:lnTo>
                  <a:cubicBezTo>
                    <a:pt x="13171551" y="1717294"/>
                    <a:pt x="13112369" y="1775968"/>
                    <a:pt x="13039471" y="1775968"/>
                  </a:cubicBezTo>
                  <a:lnTo>
                    <a:pt x="13039471" y="1769618"/>
                  </a:lnTo>
                  <a:lnTo>
                    <a:pt x="13039471" y="1775968"/>
                  </a:lnTo>
                  <a:lnTo>
                    <a:pt x="132080" y="1775968"/>
                  </a:lnTo>
                  <a:lnTo>
                    <a:pt x="132080" y="1769618"/>
                  </a:lnTo>
                  <a:lnTo>
                    <a:pt x="132080" y="1775968"/>
                  </a:lnTo>
                  <a:cubicBezTo>
                    <a:pt x="59182" y="1775968"/>
                    <a:pt x="0" y="1717294"/>
                    <a:pt x="0" y="1644777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1644777"/>
                  </a:lnTo>
                  <a:lnTo>
                    <a:pt x="6350" y="1644777"/>
                  </a:lnTo>
                  <a:lnTo>
                    <a:pt x="12700" y="1644777"/>
                  </a:lnTo>
                  <a:cubicBezTo>
                    <a:pt x="12700" y="1710182"/>
                    <a:pt x="66040" y="1763268"/>
                    <a:pt x="132080" y="1763268"/>
                  </a:cubicBezTo>
                  <a:lnTo>
                    <a:pt x="13039471" y="1763268"/>
                  </a:lnTo>
                  <a:cubicBezTo>
                    <a:pt x="13105385" y="1763268"/>
                    <a:pt x="13158851" y="1710182"/>
                    <a:pt x="13158851" y="1644777"/>
                  </a:cubicBezTo>
                  <a:lnTo>
                    <a:pt x="13158851" y="131191"/>
                  </a:lnTo>
                  <a:cubicBezTo>
                    <a:pt x="13158851" y="65786"/>
                    <a:pt x="13105510" y="12700"/>
                    <a:pt x="13039471" y="12700"/>
                  </a:cubicBezTo>
                  <a:lnTo>
                    <a:pt x="132080" y="12700"/>
                  </a:lnTo>
                  <a:lnTo>
                    <a:pt x="132080" y="6350"/>
                  </a:lnTo>
                  <a:lnTo>
                    <a:pt x="132080" y="12700"/>
                  </a:lnTo>
                  <a:cubicBezTo>
                    <a:pt x="66040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870924" y="4192340"/>
            <a:ext cx="2934444" cy="366861"/>
            <a:chOff x="0" y="0"/>
            <a:chExt cx="3912592" cy="4891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12592" cy="489148"/>
            </a:xfrm>
            <a:custGeom>
              <a:avLst/>
              <a:gdLst/>
              <a:ahLst/>
              <a:cxnLst/>
              <a:rect r="r" b="b" t="t" l="l"/>
              <a:pathLst>
                <a:path h="489148" w="3912592">
                  <a:moveTo>
                    <a:pt x="0" y="0"/>
                  </a:moveTo>
                  <a:lnTo>
                    <a:pt x="3912592" y="0"/>
                  </a:lnTo>
                  <a:lnTo>
                    <a:pt x="3912592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3912592" cy="498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249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Purpose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70924" y="4692997"/>
            <a:ext cx="9404151" cy="356890"/>
            <a:chOff x="0" y="0"/>
            <a:chExt cx="12538868" cy="4758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Improve marketing and resource use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33692" y="5500539"/>
            <a:ext cx="9878616" cy="2636639"/>
            <a:chOff x="0" y="0"/>
            <a:chExt cx="13171488" cy="35155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3158851" cy="3502787"/>
            </a:xfrm>
            <a:custGeom>
              <a:avLst/>
              <a:gdLst/>
              <a:ahLst/>
              <a:cxnLst/>
              <a:rect r="r" b="b" t="t" l="l"/>
              <a:pathLst>
                <a:path h="3502787" w="13158851">
                  <a:moveTo>
                    <a:pt x="0" y="124841"/>
                  </a:moveTo>
                  <a:cubicBezTo>
                    <a:pt x="0" y="55880"/>
                    <a:pt x="56007" y="0"/>
                    <a:pt x="125222" y="0"/>
                  </a:cubicBezTo>
                  <a:lnTo>
                    <a:pt x="13033629" y="0"/>
                  </a:lnTo>
                  <a:cubicBezTo>
                    <a:pt x="13102717" y="0"/>
                    <a:pt x="13158851" y="55880"/>
                    <a:pt x="13158851" y="124841"/>
                  </a:cubicBezTo>
                  <a:lnTo>
                    <a:pt x="13158851" y="3377946"/>
                  </a:lnTo>
                  <a:cubicBezTo>
                    <a:pt x="13158851" y="3446907"/>
                    <a:pt x="13102844" y="3502787"/>
                    <a:pt x="13033629" y="3502787"/>
                  </a:cubicBezTo>
                  <a:lnTo>
                    <a:pt x="125222" y="3502787"/>
                  </a:lnTo>
                  <a:cubicBezTo>
                    <a:pt x="56134" y="3502787"/>
                    <a:pt x="0" y="3446907"/>
                    <a:pt x="0" y="3377946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171551" cy="3515487"/>
            </a:xfrm>
            <a:custGeom>
              <a:avLst/>
              <a:gdLst/>
              <a:ahLst/>
              <a:cxnLst/>
              <a:rect r="r" b="b" t="t" l="l"/>
              <a:pathLst>
                <a:path h="3515487" w="13171551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3039979" y="0"/>
                  </a:lnTo>
                  <a:lnTo>
                    <a:pt x="13039979" y="6350"/>
                  </a:lnTo>
                  <a:lnTo>
                    <a:pt x="13039979" y="0"/>
                  </a:lnTo>
                  <a:cubicBezTo>
                    <a:pt x="13112623" y="0"/>
                    <a:pt x="13171551" y="58674"/>
                    <a:pt x="13171551" y="131191"/>
                  </a:cubicBezTo>
                  <a:lnTo>
                    <a:pt x="13165201" y="131191"/>
                  </a:lnTo>
                  <a:lnTo>
                    <a:pt x="13171551" y="131191"/>
                  </a:lnTo>
                  <a:lnTo>
                    <a:pt x="13171551" y="3384296"/>
                  </a:lnTo>
                  <a:lnTo>
                    <a:pt x="13165201" y="3384296"/>
                  </a:lnTo>
                  <a:lnTo>
                    <a:pt x="13171551" y="3384296"/>
                  </a:lnTo>
                  <a:cubicBezTo>
                    <a:pt x="13171551" y="3456813"/>
                    <a:pt x="13112623" y="3515487"/>
                    <a:pt x="13039979" y="3515487"/>
                  </a:cubicBezTo>
                  <a:lnTo>
                    <a:pt x="13039979" y="3509137"/>
                  </a:lnTo>
                  <a:lnTo>
                    <a:pt x="13039979" y="3515487"/>
                  </a:lnTo>
                  <a:lnTo>
                    <a:pt x="131572" y="3515487"/>
                  </a:lnTo>
                  <a:lnTo>
                    <a:pt x="131572" y="3509137"/>
                  </a:lnTo>
                  <a:lnTo>
                    <a:pt x="131572" y="3515487"/>
                  </a:lnTo>
                  <a:cubicBezTo>
                    <a:pt x="58928" y="3515487"/>
                    <a:pt x="0" y="3456813"/>
                    <a:pt x="0" y="3384296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3384296"/>
                  </a:lnTo>
                  <a:lnTo>
                    <a:pt x="6350" y="3384296"/>
                  </a:lnTo>
                  <a:lnTo>
                    <a:pt x="12700" y="3384296"/>
                  </a:lnTo>
                  <a:cubicBezTo>
                    <a:pt x="12700" y="3449701"/>
                    <a:pt x="65913" y="3502787"/>
                    <a:pt x="131572" y="3502787"/>
                  </a:cubicBezTo>
                  <a:lnTo>
                    <a:pt x="13039979" y="3502787"/>
                  </a:lnTo>
                  <a:cubicBezTo>
                    <a:pt x="13105639" y="3502787"/>
                    <a:pt x="13158851" y="3449701"/>
                    <a:pt x="13158851" y="3384296"/>
                  </a:cubicBezTo>
                  <a:lnTo>
                    <a:pt x="13158851" y="131191"/>
                  </a:lnTo>
                  <a:cubicBezTo>
                    <a:pt x="13158851" y="65786"/>
                    <a:pt x="13105639" y="12700"/>
                    <a:pt x="13039979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870924" y="5737771"/>
            <a:ext cx="2934444" cy="366861"/>
            <a:chOff x="0" y="0"/>
            <a:chExt cx="3912592" cy="4891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12592" cy="489148"/>
            </a:xfrm>
            <a:custGeom>
              <a:avLst/>
              <a:gdLst/>
              <a:ahLst/>
              <a:cxnLst/>
              <a:rect r="r" b="b" t="t" l="l"/>
              <a:pathLst>
                <a:path h="489148" w="3912592">
                  <a:moveTo>
                    <a:pt x="0" y="0"/>
                  </a:moveTo>
                  <a:lnTo>
                    <a:pt x="3912592" y="0"/>
                  </a:lnTo>
                  <a:lnTo>
                    <a:pt x="3912592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3912592" cy="498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249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Examples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70924" y="6238429"/>
            <a:ext cx="9404151" cy="356890"/>
            <a:chOff x="0" y="0"/>
            <a:chExt cx="12538868" cy="47585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Demographics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70924" y="6673304"/>
            <a:ext cx="9404151" cy="356890"/>
            <a:chOff x="0" y="0"/>
            <a:chExt cx="12538868" cy="4758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Behavior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870924" y="7108180"/>
            <a:ext cx="9404151" cy="356890"/>
            <a:chOff x="0" y="0"/>
            <a:chExt cx="12538868" cy="47585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Purchase history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870924" y="7543056"/>
            <a:ext cx="9404151" cy="356890"/>
            <a:chOff x="0" y="0"/>
            <a:chExt cx="12538868" cy="4758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750"/>
                </a:lnSpc>
                <a:buFont typeface="Arial"/>
                <a:buChar char="•"/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Psychographics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633692" y="8350597"/>
            <a:ext cx="9878616" cy="1332011"/>
            <a:chOff x="0" y="0"/>
            <a:chExt cx="13171488" cy="177601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6350" y="6350"/>
              <a:ext cx="13158851" cy="1763268"/>
            </a:xfrm>
            <a:custGeom>
              <a:avLst/>
              <a:gdLst/>
              <a:ahLst/>
              <a:cxnLst/>
              <a:rect r="r" b="b" t="t" l="l"/>
              <a:pathLst>
                <a:path h="1763268" w="13158851">
                  <a:moveTo>
                    <a:pt x="0" y="124841"/>
                  </a:moveTo>
                  <a:cubicBezTo>
                    <a:pt x="0" y="55880"/>
                    <a:pt x="56261" y="0"/>
                    <a:pt x="125730" y="0"/>
                  </a:cubicBezTo>
                  <a:lnTo>
                    <a:pt x="13033121" y="0"/>
                  </a:lnTo>
                  <a:cubicBezTo>
                    <a:pt x="13102589" y="0"/>
                    <a:pt x="13158851" y="55880"/>
                    <a:pt x="13158851" y="124841"/>
                  </a:cubicBezTo>
                  <a:lnTo>
                    <a:pt x="13158851" y="1638427"/>
                  </a:lnTo>
                  <a:cubicBezTo>
                    <a:pt x="13158851" y="1707388"/>
                    <a:pt x="13102589" y="1763268"/>
                    <a:pt x="13033121" y="1763268"/>
                  </a:cubicBezTo>
                  <a:lnTo>
                    <a:pt x="125730" y="1763268"/>
                  </a:lnTo>
                  <a:cubicBezTo>
                    <a:pt x="56261" y="1763268"/>
                    <a:pt x="0" y="1707388"/>
                    <a:pt x="0" y="1638427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171551" cy="1775968"/>
            </a:xfrm>
            <a:custGeom>
              <a:avLst/>
              <a:gdLst/>
              <a:ahLst/>
              <a:cxnLst/>
              <a:rect r="r" b="b" t="t" l="l"/>
              <a:pathLst>
                <a:path h="1775968" w="13171551">
                  <a:moveTo>
                    <a:pt x="0" y="131191"/>
                  </a:moveTo>
                  <a:cubicBezTo>
                    <a:pt x="0" y="58674"/>
                    <a:pt x="59182" y="0"/>
                    <a:pt x="132080" y="0"/>
                  </a:cubicBezTo>
                  <a:lnTo>
                    <a:pt x="13039471" y="0"/>
                  </a:lnTo>
                  <a:lnTo>
                    <a:pt x="13039471" y="6350"/>
                  </a:lnTo>
                  <a:lnTo>
                    <a:pt x="13039471" y="0"/>
                  </a:lnTo>
                  <a:cubicBezTo>
                    <a:pt x="13112369" y="0"/>
                    <a:pt x="13171551" y="58674"/>
                    <a:pt x="13171551" y="131191"/>
                  </a:cubicBezTo>
                  <a:lnTo>
                    <a:pt x="13165201" y="131191"/>
                  </a:lnTo>
                  <a:lnTo>
                    <a:pt x="13171551" y="131191"/>
                  </a:lnTo>
                  <a:lnTo>
                    <a:pt x="13171551" y="1644777"/>
                  </a:lnTo>
                  <a:lnTo>
                    <a:pt x="13165201" y="1644777"/>
                  </a:lnTo>
                  <a:lnTo>
                    <a:pt x="13171551" y="1644777"/>
                  </a:lnTo>
                  <a:cubicBezTo>
                    <a:pt x="13171551" y="1717294"/>
                    <a:pt x="13112369" y="1775968"/>
                    <a:pt x="13039471" y="1775968"/>
                  </a:cubicBezTo>
                  <a:lnTo>
                    <a:pt x="13039471" y="1769618"/>
                  </a:lnTo>
                  <a:lnTo>
                    <a:pt x="13039471" y="1775968"/>
                  </a:lnTo>
                  <a:lnTo>
                    <a:pt x="132080" y="1775968"/>
                  </a:lnTo>
                  <a:lnTo>
                    <a:pt x="132080" y="1769618"/>
                  </a:lnTo>
                  <a:lnTo>
                    <a:pt x="132080" y="1775968"/>
                  </a:lnTo>
                  <a:cubicBezTo>
                    <a:pt x="59182" y="1775968"/>
                    <a:pt x="0" y="1717294"/>
                    <a:pt x="0" y="1644777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1644777"/>
                  </a:lnTo>
                  <a:lnTo>
                    <a:pt x="6350" y="1644777"/>
                  </a:lnTo>
                  <a:lnTo>
                    <a:pt x="12700" y="1644777"/>
                  </a:lnTo>
                  <a:cubicBezTo>
                    <a:pt x="12700" y="1710182"/>
                    <a:pt x="66040" y="1763268"/>
                    <a:pt x="132080" y="1763268"/>
                  </a:cubicBezTo>
                  <a:lnTo>
                    <a:pt x="13039471" y="1763268"/>
                  </a:lnTo>
                  <a:cubicBezTo>
                    <a:pt x="13105385" y="1763268"/>
                    <a:pt x="13158851" y="1710182"/>
                    <a:pt x="13158851" y="1644777"/>
                  </a:cubicBezTo>
                  <a:lnTo>
                    <a:pt x="13158851" y="131191"/>
                  </a:lnTo>
                  <a:cubicBezTo>
                    <a:pt x="13158851" y="65786"/>
                    <a:pt x="13105510" y="12700"/>
                    <a:pt x="13039471" y="12700"/>
                  </a:cubicBezTo>
                  <a:lnTo>
                    <a:pt x="132080" y="12700"/>
                  </a:lnTo>
                  <a:lnTo>
                    <a:pt x="132080" y="6350"/>
                  </a:lnTo>
                  <a:lnTo>
                    <a:pt x="132080" y="12700"/>
                  </a:lnTo>
                  <a:cubicBezTo>
                    <a:pt x="66040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870924" y="8587829"/>
            <a:ext cx="2934444" cy="366861"/>
            <a:chOff x="0" y="0"/>
            <a:chExt cx="3912592" cy="48914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912592" cy="489148"/>
            </a:xfrm>
            <a:custGeom>
              <a:avLst/>
              <a:gdLst/>
              <a:ahLst/>
              <a:cxnLst/>
              <a:rect r="r" b="b" t="t" l="l"/>
              <a:pathLst>
                <a:path h="489148" w="3912592">
                  <a:moveTo>
                    <a:pt x="0" y="0"/>
                  </a:moveTo>
                  <a:lnTo>
                    <a:pt x="3912592" y="0"/>
                  </a:lnTo>
                  <a:lnTo>
                    <a:pt x="3912592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3912592" cy="498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5"/>
                </a:lnSpc>
              </a:pPr>
              <a:r>
                <a:rPr lang="en-US" sz="2249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Methods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870924" y="9088487"/>
            <a:ext cx="9404151" cy="356890"/>
            <a:chOff x="0" y="0"/>
            <a:chExt cx="12538868" cy="47585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538868" cy="475853"/>
            </a:xfrm>
            <a:custGeom>
              <a:avLst/>
              <a:gdLst/>
              <a:ahLst/>
              <a:cxnLst/>
              <a:rect r="r" b="b" t="t" l="l"/>
              <a:pathLst>
                <a:path h="475853" w="12538868">
                  <a:moveTo>
                    <a:pt x="0" y="0"/>
                  </a:moveTo>
                  <a:lnTo>
                    <a:pt x="12538868" y="0"/>
                  </a:lnTo>
                  <a:lnTo>
                    <a:pt x="12538868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12538868" cy="5330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Traditional vs. data-driven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t="0" r="-5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4706541"/>
            <a:ext cx="14063067" cy="890885"/>
            <a:chOff x="0" y="0"/>
            <a:chExt cx="1875075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50756" cy="1187847"/>
            </a:xfrm>
            <a:custGeom>
              <a:avLst/>
              <a:gdLst/>
              <a:ahLst/>
              <a:cxnLst/>
              <a:rect r="r" b="b" t="t" l="l"/>
              <a:pathLst>
                <a:path h="1187847" w="18750756">
                  <a:moveTo>
                    <a:pt x="0" y="0"/>
                  </a:moveTo>
                  <a:lnTo>
                    <a:pt x="18750756" y="0"/>
                  </a:lnTo>
                  <a:lnTo>
                    <a:pt x="1875075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750757" cy="121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Why Use Unsupervised Learning?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24" y="6303466"/>
            <a:ext cx="618828" cy="618828"/>
            <a:chOff x="0" y="0"/>
            <a:chExt cx="825103" cy="825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1038746" y="6345659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4" y="0"/>
                </a:lnTo>
                <a:lnTo>
                  <a:pt x="427584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" t="0" r="-219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27907" y="6308229"/>
            <a:ext cx="5422552" cy="445294"/>
            <a:chOff x="0" y="0"/>
            <a:chExt cx="7230070" cy="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30070" cy="593725"/>
            </a:xfrm>
            <a:custGeom>
              <a:avLst/>
              <a:gdLst/>
              <a:ahLst/>
              <a:cxnLst/>
              <a:rect r="r" b="b" t="t" l="l"/>
              <a:pathLst>
                <a:path h="593725" w="7230070">
                  <a:moveTo>
                    <a:pt x="0" y="0"/>
                  </a:moveTo>
                  <a:lnTo>
                    <a:pt x="7230070" y="0"/>
                  </a:lnTo>
                  <a:lnTo>
                    <a:pt x="723007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230070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Discover Hidden Patterns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27907" y="6915894"/>
            <a:ext cx="7180809" cy="433388"/>
            <a:chOff x="0" y="0"/>
            <a:chExt cx="9574412" cy="577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74412" cy="577850"/>
            </a:xfrm>
            <a:custGeom>
              <a:avLst/>
              <a:gdLst/>
              <a:ahLst/>
              <a:cxnLst/>
              <a:rect r="r" b="b" t="t" l="l"/>
              <a:pathLst>
                <a:path h="577850" w="9574412">
                  <a:moveTo>
                    <a:pt x="0" y="0"/>
                  </a:moveTo>
                  <a:lnTo>
                    <a:pt x="9574412" y="0"/>
                  </a:lnTo>
                  <a:lnTo>
                    <a:pt x="957441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957441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Find unknown customer segments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74671" y="6303466"/>
            <a:ext cx="618828" cy="618828"/>
            <a:chOff x="0" y="0"/>
            <a:chExt cx="825103" cy="8251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370294" y="6345659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4" y="0"/>
                </a:lnTo>
                <a:lnTo>
                  <a:pt x="427584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" t="0" r="-219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159454" y="6308229"/>
            <a:ext cx="4694635" cy="445294"/>
            <a:chOff x="0" y="0"/>
            <a:chExt cx="6259513" cy="5937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59513" cy="593725"/>
            </a:xfrm>
            <a:custGeom>
              <a:avLst/>
              <a:gdLst/>
              <a:ahLst/>
              <a:cxnLst/>
              <a:rect r="r" b="b" t="t" l="l"/>
              <a:pathLst>
                <a:path h="593725" w="6259513">
                  <a:moveTo>
                    <a:pt x="0" y="0"/>
                  </a:moveTo>
                  <a:lnTo>
                    <a:pt x="6259513" y="0"/>
                  </a:lnTo>
                  <a:lnTo>
                    <a:pt x="625951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6259513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No Pre-defined Labels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159454" y="6915894"/>
            <a:ext cx="7180809" cy="433388"/>
            <a:chOff x="0" y="0"/>
            <a:chExt cx="9574412" cy="577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74412" cy="577850"/>
            </a:xfrm>
            <a:custGeom>
              <a:avLst/>
              <a:gdLst/>
              <a:ahLst/>
              <a:cxnLst/>
              <a:rect r="r" b="b" t="t" l="l"/>
              <a:pathLst>
                <a:path h="577850" w="9574412">
                  <a:moveTo>
                    <a:pt x="0" y="0"/>
                  </a:moveTo>
                  <a:lnTo>
                    <a:pt x="9574412" y="0"/>
                  </a:lnTo>
                  <a:lnTo>
                    <a:pt x="957441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957441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Adapts automatically to data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3124" y="7919889"/>
            <a:ext cx="618828" cy="618827"/>
            <a:chOff x="0" y="0"/>
            <a:chExt cx="825103" cy="8251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038746" y="7962081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4" y="0"/>
                </a:lnTo>
                <a:lnTo>
                  <a:pt x="427584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" t="0" r="-219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827907" y="7924651"/>
            <a:ext cx="3563391" cy="445294"/>
            <a:chOff x="0" y="0"/>
            <a:chExt cx="4751188" cy="5937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Reduces Bias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827907" y="8532316"/>
            <a:ext cx="7180809" cy="433388"/>
            <a:chOff x="0" y="0"/>
            <a:chExt cx="9574412" cy="5778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574412" cy="577850"/>
            </a:xfrm>
            <a:custGeom>
              <a:avLst/>
              <a:gdLst/>
              <a:ahLst/>
              <a:cxnLst/>
              <a:rect r="r" b="b" t="t" l="l"/>
              <a:pathLst>
                <a:path h="577850" w="9574412">
                  <a:moveTo>
                    <a:pt x="0" y="0"/>
                  </a:moveTo>
                  <a:lnTo>
                    <a:pt x="9574412" y="0"/>
                  </a:lnTo>
                  <a:lnTo>
                    <a:pt x="957441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957441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Less reliance on preset rules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274671" y="7919889"/>
            <a:ext cx="618828" cy="618827"/>
            <a:chOff x="0" y="0"/>
            <a:chExt cx="825103" cy="82510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Freeform 42" id="42" descr="preencoded.png"/>
          <p:cNvSpPr/>
          <p:nvPr/>
        </p:nvSpPr>
        <p:spPr>
          <a:xfrm flipH="false" flipV="false" rot="0">
            <a:off x="9370294" y="7962081"/>
            <a:ext cx="427584" cy="534441"/>
          </a:xfrm>
          <a:custGeom>
            <a:avLst/>
            <a:gdLst/>
            <a:ahLst/>
            <a:cxnLst/>
            <a:rect r="r" b="b" t="t" l="l"/>
            <a:pathLst>
              <a:path h="534441" w="427584">
                <a:moveTo>
                  <a:pt x="0" y="0"/>
                </a:moveTo>
                <a:lnTo>
                  <a:pt x="427584" y="0"/>
                </a:lnTo>
                <a:lnTo>
                  <a:pt x="427584" y="534441"/>
                </a:lnTo>
                <a:lnTo>
                  <a:pt x="0" y="534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" t="0" r="-219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0159454" y="7924651"/>
            <a:ext cx="5092601" cy="445294"/>
            <a:chOff x="0" y="0"/>
            <a:chExt cx="6790135" cy="5937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790135" cy="593725"/>
            </a:xfrm>
            <a:custGeom>
              <a:avLst/>
              <a:gdLst/>
              <a:ahLst/>
              <a:cxnLst/>
              <a:rect r="r" b="b" t="t" l="l"/>
              <a:pathLst>
                <a:path h="593725" w="6790135">
                  <a:moveTo>
                    <a:pt x="0" y="0"/>
                  </a:moveTo>
                  <a:lnTo>
                    <a:pt x="6790135" y="0"/>
                  </a:lnTo>
                  <a:lnTo>
                    <a:pt x="6790135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6790135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Handles Large Datasets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159454" y="8532316"/>
            <a:ext cx="7180809" cy="433388"/>
            <a:chOff x="0" y="0"/>
            <a:chExt cx="9574412" cy="5778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574412" cy="577850"/>
            </a:xfrm>
            <a:custGeom>
              <a:avLst/>
              <a:gdLst/>
              <a:ahLst/>
              <a:cxnLst/>
              <a:rect r="r" b="b" t="t" l="l"/>
              <a:pathLst>
                <a:path h="577850" w="9574412">
                  <a:moveTo>
                    <a:pt x="0" y="0"/>
                  </a:moveTo>
                  <a:lnTo>
                    <a:pt x="9574412" y="0"/>
                  </a:lnTo>
                  <a:lnTo>
                    <a:pt x="957441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957441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Efficient processing and clustering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7886" y="2879080"/>
            <a:ext cx="16392228" cy="1781770"/>
            <a:chOff x="0" y="0"/>
            <a:chExt cx="21856303" cy="2375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56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856303" cy="2404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Unsupervised Learning Algorithms for Segmentation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886" y="5337721"/>
            <a:ext cx="4209306" cy="445294"/>
            <a:chOff x="0" y="0"/>
            <a:chExt cx="5612408" cy="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12408" cy="593725"/>
            </a:xfrm>
            <a:custGeom>
              <a:avLst/>
              <a:gdLst/>
              <a:ahLst/>
              <a:cxnLst/>
              <a:rect r="r" b="b" t="t" l="l"/>
              <a:pathLst>
                <a:path h="593725" w="5612408">
                  <a:moveTo>
                    <a:pt x="0" y="0"/>
                  </a:moveTo>
                  <a:lnTo>
                    <a:pt x="5612408" y="0"/>
                  </a:lnTo>
                  <a:lnTo>
                    <a:pt x="561240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61240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K-Means Clustering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7886" y="6053732"/>
            <a:ext cx="5022949" cy="433388"/>
            <a:chOff x="0" y="0"/>
            <a:chExt cx="6697265" cy="577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Group data into K clusters by distance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7886" y="6730752"/>
            <a:ext cx="5022949" cy="433388"/>
            <a:chOff x="0" y="0"/>
            <a:chExt cx="6697265" cy="577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Example: Cluster by spending habits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41158" y="5337721"/>
            <a:ext cx="4900910" cy="445294"/>
            <a:chOff x="0" y="0"/>
            <a:chExt cx="6534547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34547" cy="593725"/>
            </a:xfrm>
            <a:custGeom>
              <a:avLst/>
              <a:gdLst/>
              <a:ahLst/>
              <a:cxnLst/>
              <a:rect r="r" b="b" t="t" l="l"/>
              <a:pathLst>
                <a:path h="593725" w="6534547">
                  <a:moveTo>
                    <a:pt x="0" y="0"/>
                  </a:moveTo>
                  <a:lnTo>
                    <a:pt x="6534547" y="0"/>
                  </a:lnTo>
                  <a:lnTo>
                    <a:pt x="6534547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6534547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Hierarchical Clustering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41158" y="6053732"/>
            <a:ext cx="5022949" cy="433388"/>
            <a:chOff x="0" y="0"/>
            <a:chExt cx="6697265" cy="5778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Build tree of clusters with levels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41158" y="6730752"/>
            <a:ext cx="5022949" cy="433388"/>
            <a:chOff x="0" y="0"/>
            <a:chExt cx="6697265" cy="577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Example: Visualize segments granularity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34429" y="5337721"/>
            <a:ext cx="3563391" cy="445294"/>
            <a:chOff x="0" y="0"/>
            <a:chExt cx="4751188" cy="5937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DBSCAN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34429" y="6053732"/>
            <a:ext cx="5022949" cy="433388"/>
            <a:chOff x="0" y="0"/>
            <a:chExt cx="6697265" cy="5778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Identify clusters based on density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34429" y="6730752"/>
            <a:ext cx="5022949" cy="433388"/>
            <a:chOff x="0" y="0"/>
            <a:chExt cx="6697265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97265" cy="577850"/>
            </a:xfrm>
            <a:custGeom>
              <a:avLst/>
              <a:gdLst/>
              <a:ahLst/>
              <a:cxnLst/>
              <a:rect r="r" b="b" t="t" l="l"/>
              <a:pathLst>
                <a:path h="577850" w="6697265">
                  <a:moveTo>
                    <a:pt x="0" y="0"/>
                  </a:moveTo>
                  <a:lnTo>
                    <a:pt x="6697265" y="0"/>
                  </a:lnTo>
                  <a:lnTo>
                    <a:pt x="669726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6697265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Example: Detect outliers and niches</a:t>
              </a:r>
            </a:p>
          </p:txBody>
        </p:sp>
      </p:grpSp>
      <p:pic>
        <p:nvPicPr>
          <p:cNvPr name="Picture 36" id="3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53461" y="-397223"/>
            <a:ext cx="3276303" cy="327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91764" y="-55661"/>
            <a:ext cx="6858000" cy="10913807"/>
          </a:xfrm>
          <a:custGeom>
            <a:avLst/>
            <a:gdLst/>
            <a:ahLst/>
            <a:cxnLst/>
            <a:rect r="r" b="b" t="t" l="l"/>
            <a:pathLst>
              <a:path h="10913807" w="6858000">
                <a:moveTo>
                  <a:pt x="0" y="0"/>
                </a:moveTo>
                <a:lnTo>
                  <a:pt x="6858000" y="0"/>
                </a:lnTo>
                <a:lnTo>
                  <a:pt x="6858000" y="10913807"/>
                </a:lnTo>
                <a:lnTo>
                  <a:pt x="0" y="1091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6" t="0" r="-304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1871365"/>
            <a:ext cx="8482012" cy="890885"/>
            <a:chOff x="0" y="0"/>
            <a:chExt cx="11309350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09350" cy="1187847"/>
            </a:xfrm>
            <a:custGeom>
              <a:avLst/>
              <a:gdLst/>
              <a:ahLst/>
              <a:cxnLst/>
              <a:rect r="r" b="b" t="t" l="l"/>
              <a:pathLst>
                <a:path h="1187847" w="11309350">
                  <a:moveTo>
                    <a:pt x="0" y="0"/>
                  </a:moveTo>
                  <a:lnTo>
                    <a:pt x="11309350" y="0"/>
                  </a:lnTo>
                  <a:lnTo>
                    <a:pt x="113093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309350" cy="121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Data Preprocessing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24" y="3163640"/>
            <a:ext cx="212526" cy="1050577"/>
            <a:chOff x="0" y="0"/>
            <a:chExt cx="283368" cy="1400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57040" y="3168402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Data Collection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57040" y="3776067"/>
            <a:ext cx="8925074" cy="433388"/>
            <a:chOff x="0" y="0"/>
            <a:chExt cx="11900098" cy="577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0009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00098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Use transactions, demographics, and activity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9276" y="4475410"/>
            <a:ext cx="212526" cy="1050577"/>
            <a:chOff x="0" y="0"/>
            <a:chExt cx="283368" cy="14007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963191" y="4480172"/>
            <a:ext cx="3810595" cy="445294"/>
            <a:chOff x="0" y="0"/>
            <a:chExt cx="5080793" cy="5937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80793" cy="593725"/>
            </a:xfrm>
            <a:custGeom>
              <a:avLst/>
              <a:gdLst/>
              <a:ahLst/>
              <a:cxnLst/>
              <a:rect r="r" b="b" t="t" l="l"/>
              <a:pathLst>
                <a:path h="593725" w="5080793">
                  <a:moveTo>
                    <a:pt x="0" y="0"/>
                  </a:moveTo>
                  <a:lnTo>
                    <a:pt x="5080793" y="0"/>
                  </a:lnTo>
                  <a:lnTo>
                    <a:pt x="5080793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080793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Feature Selection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63191" y="5087839"/>
            <a:ext cx="8518922" cy="433388"/>
            <a:chOff x="0" y="0"/>
            <a:chExt cx="11358563" cy="577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58563" cy="577850"/>
            </a:xfrm>
            <a:custGeom>
              <a:avLst/>
              <a:gdLst/>
              <a:ahLst/>
              <a:cxnLst/>
              <a:rect r="r" b="b" t="t" l="l"/>
              <a:pathLst>
                <a:path h="577850" w="11358563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Choose purchase frequency, order value, recency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55576" y="5787181"/>
            <a:ext cx="212526" cy="1050577"/>
            <a:chOff x="0" y="0"/>
            <a:chExt cx="283368" cy="14007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369492" y="5791944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Data Cleaning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369492" y="6399609"/>
            <a:ext cx="8112621" cy="433388"/>
            <a:chOff x="0" y="0"/>
            <a:chExt cx="10816828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816828" cy="577850"/>
            </a:xfrm>
            <a:custGeom>
              <a:avLst/>
              <a:gdLst/>
              <a:ahLst/>
              <a:cxnLst/>
              <a:rect r="r" b="b" t="t" l="l"/>
              <a:pathLst>
                <a:path h="577850" w="10816828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Handle missing values and outliers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161729" y="7098952"/>
            <a:ext cx="212526" cy="1050577"/>
            <a:chOff x="0" y="0"/>
            <a:chExt cx="283368" cy="14007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2775645" y="7103715"/>
            <a:ext cx="3563391" cy="445294"/>
            <a:chOff x="0" y="0"/>
            <a:chExt cx="4751188" cy="593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Feature Scaling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75645" y="7711380"/>
            <a:ext cx="7706469" cy="433388"/>
            <a:chOff x="0" y="0"/>
            <a:chExt cx="10275292" cy="5778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275291" cy="577850"/>
            </a:xfrm>
            <a:custGeom>
              <a:avLst/>
              <a:gdLst/>
              <a:ahLst/>
              <a:cxnLst/>
              <a:rect r="r" b="b" t="t" l="l"/>
              <a:pathLst>
                <a:path h="577850" w="10275291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Normalize data to avoid bias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44000" y="1839217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3209479"/>
            <a:ext cx="11012389" cy="890885"/>
            <a:chOff x="0" y="0"/>
            <a:chExt cx="14683185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3184" cy="1187847"/>
            </a:xfrm>
            <a:custGeom>
              <a:avLst/>
              <a:gdLst/>
              <a:ahLst/>
              <a:cxnLst/>
              <a:rect r="r" b="b" t="t" l="l"/>
              <a:pathLst>
                <a:path h="1187847" w="14683184">
                  <a:moveTo>
                    <a:pt x="0" y="0"/>
                  </a:moveTo>
                  <a:lnTo>
                    <a:pt x="14683184" y="0"/>
                  </a:lnTo>
                  <a:lnTo>
                    <a:pt x="14683184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683185" cy="121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Implementation and Tools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4777234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Languages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493246"/>
            <a:ext cx="3602385" cy="433388"/>
            <a:chOff x="0" y="0"/>
            <a:chExt cx="4803180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Python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20592" y="4777234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Libraries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20592" y="5493246"/>
            <a:ext cx="3602385" cy="433388"/>
            <a:chOff x="0" y="0"/>
            <a:chExt cx="4803180" cy="5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scikit-learn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20592" y="6021289"/>
            <a:ext cx="3602385" cy="433388"/>
            <a:chOff x="0" y="0"/>
            <a:chExt cx="4803180" cy="5778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pandas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20592" y="6549330"/>
            <a:ext cx="3602385" cy="433388"/>
            <a:chOff x="0" y="0"/>
            <a:chExt cx="4803180" cy="577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matplotlib, seaborn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3300" y="4777234"/>
            <a:ext cx="3563391" cy="445294"/>
            <a:chOff x="0" y="0"/>
            <a:chExt cx="4751188" cy="593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Cloud Platforms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3300" y="5493246"/>
            <a:ext cx="3602385" cy="433388"/>
            <a:chOff x="0" y="0"/>
            <a:chExt cx="4803180" cy="5778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AWS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93300" y="6021289"/>
            <a:ext cx="3602385" cy="433388"/>
            <a:chOff x="0" y="0"/>
            <a:chExt cx="4803180" cy="5778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Google Cloud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93300" y="6549330"/>
            <a:ext cx="3602385" cy="433388"/>
            <a:chOff x="0" y="0"/>
            <a:chExt cx="4803180" cy="5778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Azure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766006" y="4777234"/>
            <a:ext cx="3563391" cy="445294"/>
            <a:chOff x="0" y="0"/>
            <a:chExt cx="4751188" cy="593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Example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766006" y="5493246"/>
            <a:ext cx="3602385" cy="866775"/>
            <a:chOff x="0" y="0"/>
            <a:chExt cx="4803180" cy="11557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Python K-Means code snippet</a:t>
              </a:r>
            </a:p>
          </p:txBody>
        </p:sp>
      </p:grpSp>
      <p:pic>
        <p:nvPicPr>
          <p:cNvPr name="Picture 44" id="4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61728" y="1028700"/>
            <a:ext cx="6189927" cy="348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2764036"/>
            <a:ext cx="16392228" cy="1781770"/>
            <a:chOff x="0" y="0"/>
            <a:chExt cx="21856303" cy="237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56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856303" cy="2404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Case Study: E-commerce Customer Segmentation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5222676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Dataset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938689"/>
            <a:ext cx="3602385" cy="866775"/>
            <a:chOff x="0" y="0"/>
            <a:chExt cx="4803180" cy="1155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Online retail transaction data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20592" y="5222676"/>
            <a:ext cx="3563391" cy="445294"/>
            <a:chOff x="0" y="0"/>
            <a:chExt cx="4751188" cy="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Features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20592" y="5938689"/>
            <a:ext cx="3602385" cy="866775"/>
            <a:chOff x="0" y="0"/>
            <a:chExt cx="4803180" cy="1155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03180" cy="1155700"/>
            </a:xfrm>
            <a:custGeom>
              <a:avLst/>
              <a:gdLst/>
              <a:ahLst/>
              <a:cxnLst/>
              <a:rect r="r" b="b" t="t" l="l"/>
              <a:pathLst>
                <a:path h="115570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Frequency, recency, monetary value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3300" y="5222676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Algorithm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3300" y="5938689"/>
            <a:ext cx="3602385" cy="433388"/>
            <a:chOff x="0" y="0"/>
            <a:chExt cx="4803180" cy="577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K-Means, K=3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66006" y="5222676"/>
            <a:ext cx="3563391" cy="445294"/>
            <a:chOff x="0" y="0"/>
            <a:chExt cx="4751188" cy="593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Segments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766006" y="5938689"/>
            <a:ext cx="3602385" cy="433388"/>
            <a:chOff x="0" y="0"/>
            <a:chExt cx="4803180" cy="5778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High-Value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766006" y="6466731"/>
            <a:ext cx="3602385" cy="433388"/>
            <a:chOff x="0" y="0"/>
            <a:chExt cx="4803180" cy="5778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Mid-Value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66006" y="6994772"/>
            <a:ext cx="3602385" cy="433388"/>
            <a:chOff x="0" y="0"/>
            <a:chExt cx="4803180" cy="5778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03180" cy="577850"/>
            </a:xfrm>
            <a:custGeom>
              <a:avLst/>
              <a:gdLst/>
              <a:ahLst/>
              <a:cxnLst/>
              <a:rect r="r" b="b" t="t" l="l"/>
              <a:pathLst>
                <a:path h="577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480318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Low-Value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3209479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502577" cy="121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Conclusion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4777234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Key Takeaways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493246"/>
            <a:ext cx="7865715" cy="433388"/>
            <a:chOff x="0" y="0"/>
            <a:chExt cx="10487620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Unsupervised learning powers segmentation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7886" y="6021289"/>
            <a:ext cx="7865715" cy="433388"/>
            <a:chOff x="0" y="0"/>
            <a:chExt cx="10487620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Data prep and algorithm choice crucial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7886" y="6549330"/>
            <a:ext cx="7865715" cy="433388"/>
            <a:chOff x="0" y="0"/>
            <a:chExt cx="10487620" cy="5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Insights boost marketing ROI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3924" y="4777234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Next Steps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3924" y="5493246"/>
            <a:ext cx="7865715" cy="433388"/>
            <a:chOff x="0" y="0"/>
            <a:chExt cx="10487620" cy="5778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87620" cy="577850"/>
            </a:xfrm>
            <a:custGeom>
              <a:avLst/>
              <a:gdLst/>
              <a:ahLst/>
              <a:cxnLst/>
              <a:rect r="r" b="b" t="t" l="l"/>
              <a:pathLst>
                <a:path h="577850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04876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Explore advanced algorithms, add new data sources</a:t>
              </a:r>
            </a:p>
          </p:txBody>
        </p:sp>
      </p:grpSp>
      <p:pic>
        <p:nvPicPr>
          <p:cNvPr name="Picture 26" id="2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16781" y="1206855"/>
            <a:ext cx="3331666" cy="333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4643" y="0"/>
            <a:ext cx="19718405" cy="9717392"/>
          </a:xfrm>
          <a:custGeom>
            <a:avLst/>
            <a:gdLst/>
            <a:ahLst/>
            <a:cxnLst/>
            <a:rect r="r" b="b" t="t" l="l"/>
            <a:pathLst>
              <a:path h="9717392" w="19718405">
                <a:moveTo>
                  <a:pt x="0" y="0"/>
                </a:moveTo>
                <a:lnTo>
                  <a:pt x="19718404" y="0"/>
                </a:lnTo>
                <a:lnTo>
                  <a:pt x="19718404" y="9717392"/>
                </a:lnTo>
                <a:lnTo>
                  <a:pt x="0" y="9717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6" t="0" r="-1103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DAGlTJxR1VU</dc:identifier>
  <dcterms:modified xsi:type="dcterms:W3CDTF">2011-08-01T06:04:30Z</dcterms:modified>
  <cp:revision>1</cp:revision>
</cp:coreProperties>
</file>